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0" r:id="rId2"/>
    <p:sldId id="273" r:id="rId3"/>
    <p:sldId id="274" r:id="rId4"/>
    <p:sldId id="259" r:id="rId5"/>
    <p:sldId id="260" r:id="rId6"/>
    <p:sldId id="271" r:id="rId7"/>
    <p:sldId id="269" r:id="rId8"/>
    <p:sldId id="275" r:id="rId9"/>
    <p:sldId id="266" r:id="rId10"/>
    <p:sldId id="282" r:id="rId11"/>
    <p:sldId id="280" r:id="rId12"/>
    <p:sldId id="281" r:id="rId13"/>
    <p:sldId id="276" r:id="rId14"/>
    <p:sldId id="284" r:id="rId15"/>
    <p:sldId id="283" r:id="rId16"/>
    <p:sldId id="285" r:id="rId17"/>
    <p:sldId id="277" r:id="rId18"/>
    <p:sldId id="278" r:id="rId19"/>
    <p:sldId id="279" r:id="rId20"/>
    <p:sldId id="287" r:id="rId21"/>
    <p:sldId id="262" r:id="rId22"/>
    <p:sldId id="264" r:id="rId23"/>
    <p:sldId id="263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23EDB-9FAA-4679-B0EE-4C682A658D7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C92B0-DF04-42CF-8F21-46510F8BA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256F-5D62-4D1B-94A3-81330587C6E7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60DC-AAC9-41E9-B305-38BE2DB59F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"/>
            <a:ext cx="32226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256F-5D62-4D1B-94A3-81330587C6E7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60DC-AAC9-41E9-B305-38BE2DB59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256F-5D62-4D1B-94A3-81330587C6E7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60DC-AAC9-41E9-B305-38BE2DB59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256F-5D62-4D1B-94A3-81330587C6E7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60DC-AAC9-41E9-B305-38BE2DB59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256F-5D62-4D1B-94A3-81330587C6E7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60DC-AAC9-41E9-B305-38BE2DB59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256F-5D62-4D1B-94A3-81330587C6E7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60DC-AAC9-41E9-B305-38BE2DB59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256F-5D62-4D1B-94A3-81330587C6E7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60DC-AAC9-41E9-B305-38BE2DB59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256F-5D62-4D1B-94A3-81330587C6E7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60DC-AAC9-41E9-B305-38BE2DB59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256F-5D62-4D1B-94A3-81330587C6E7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60DC-AAC9-41E9-B305-38BE2DB59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256F-5D62-4D1B-94A3-81330587C6E7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260DC-AAC9-41E9-B305-38BE2DB59F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01D256F-5D62-4D1B-94A3-81330587C6E7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00260DC-AAC9-41E9-B305-38BE2DB59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1D256F-5D62-4D1B-94A3-81330587C6E7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00260DC-AAC9-41E9-B305-38BE2DB59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ray\Documents\Camtasia%20Studio\EDGE%20Curriculum%20Intro%2011-13-11\EDGE%20Curriculum%20Intro%2011-13-11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dgementoring.com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dgementoring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gementoring.com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dgementoring.com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dgementoring.com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dgementoring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dgementoring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mormonmemorabilia.com/images/Merchandise/Books/Bible-1886.jpg&amp;imgrefurl=http://www.mormonmemorabilia.com/toc.htm&amp;usg=__Y1eu1TAXZ3y9MAAznW5UAVeeYqo=&amp;h=409&amp;w=297&amp;sz=30&amp;hl=en&amp;start=52&amp;itbs=1&amp;tbnid=Wxz_2fZKFfxGcM:&amp;tbnh=125&amp;tbnw=91&amp;prev=/images?q=books:++bible&amp;gbv=2&amp;ndsp=18&amp;hl=en&amp;safe=active&amp;sa=N&amp;start=36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#fen-NIV-28254b"/><Relationship Id="rId2" Type="http://schemas.openxmlformats.org/officeDocument/2006/relationships/hyperlink" Target="#fen-NIV-28252a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384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- EDGE – why EDGE?, what is it?,  &amp; a few examples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- EDGE – the model, the tools, the value 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-The “Power of Mentoring”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-  Personal impact from EDGE &amp; Next steps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Objectives of </a:t>
            </a:r>
            <a:r>
              <a:rPr lang="en-US" sz="3600" dirty="0" smtClean="0"/>
              <a:t>Our </a:t>
            </a:r>
            <a:r>
              <a:rPr lang="en-US" sz="3600" dirty="0" smtClean="0"/>
              <a:t> </a:t>
            </a:r>
            <a:r>
              <a:rPr lang="en-US" sz="3600" dirty="0" smtClean="0"/>
              <a:t>Call</a:t>
            </a:r>
          </a:p>
          <a:p>
            <a:pPr algn="ctr">
              <a:buNone/>
            </a:pP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32226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3200400"/>
          </a:xfrm>
        </p:spPr>
        <p:txBody>
          <a:bodyPr>
            <a:normAutofit fontScale="90000"/>
          </a:bodyPr>
          <a:lstStyle/>
          <a:p>
            <a:pPr fontAlgn="t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 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600" dirty="0" smtClean="0"/>
              <a:t> </a:t>
            </a:r>
            <a:r>
              <a:rPr lang="en-US" sz="1800" dirty="0" smtClean="0"/>
              <a:t>-</a:t>
            </a:r>
            <a:r>
              <a:rPr lang="en-US" sz="1800" dirty="0" smtClean="0">
                <a:solidFill>
                  <a:schemeClr val="tx1"/>
                </a:solidFill>
              </a:rPr>
              <a:t>Paired with emerging leaders who are called/committed to become godly leaders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-A chance to "give back" part of the blessings God has given you and share what you have learned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-  A "turn key" system complete with content, curriculum, and a state of the art technology platform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-  Learn from young leaders what you need to know to remain relevant as a leader today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-  A group of </a:t>
            </a:r>
            <a:r>
              <a:rPr lang="en-US" sz="1800" u="sng" dirty="0" smtClean="0">
                <a:solidFill>
                  <a:schemeClr val="tx1"/>
                </a:solidFill>
              </a:rPr>
              <a:t>your</a:t>
            </a:r>
            <a:r>
              <a:rPr lang="en-US" sz="1800" dirty="0" smtClean="0">
                <a:solidFill>
                  <a:schemeClr val="tx1"/>
                </a:solidFill>
              </a:rPr>
              <a:t> peers from across the country to share in this life changing experience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-  Exposure to some of the most cutting edge leadership concepts and materials available today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-  Personal/Professional/Spiritual "Life Integration“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-  A growing network for personal &amp; professional connection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Ray Hilbert- CEO </a:t>
            </a:r>
            <a:r>
              <a:rPr lang="en-US" sz="4400" dirty="0" err="1" smtClean="0">
                <a:solidFill>
                  <a:schemeClr val="tx1"/>
                </a:solidFill>
              </a:rPr>
              <a:t>Truth@Work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MENTOR Opportunity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 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-  Building Into Next Generation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- Sharing Your Experiences / Insights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- “Turn Key Model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www.edgementoring.com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Ray Hilbert- CEO </a:t>
            </a:r>
            <a:r>
              <a:rPr lang="en-US" sz="4400" dirty="0" err="1" smtClean="0">
                <a:solidFill>
                  <a:schemeClr val="tx1"/>
                </a:solidFill>
              </a:rPr>
              <a:t>Truth@Work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MENTOR Opportunity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8318"/>
            <a:ext cx="8610600" cy="493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 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-  Building Into Next Generation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- Sharing Your Experiences / Insights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- “Turn Key Model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www.edgementoring.com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Ray Hilbert- CEO </a:t>
            </a:r>
            <a:r>
              <a:rPr lang="en-US" sz="4400" dirty="0" err="1" smtClean="0">
                <a:solidFill>
                  <a:schemeClr val="tx1"/>
                </a:solidFill>
              </a:rPr>
              <a:t>Truth@Work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MENTOR Opportunity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Curriculum Overview</a:t>
            </a:r>
          </a:p>
          <a:p>
            <a:pPr algn="ctr"/>
            <a:endParaRPr lang="en-US" sz="3600" dirty="0"/>
          </a:p>
        </p:txBody>
      </p:sp>
      <p:pic>
        <p:nvPicPr>
          <p:cNvPr id="6" name="EDGE Curriculum Intro 11-13-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286000"/>
            <a:ext cx="7857067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 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Visit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  <a:hlinkClick r:id="rId2"/>
              </a:rPr>
              <a:t>www.edgementoring.com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Click on “Register” Link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To Apply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6550"/>
            <a:ext cx="9144000" cy="6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 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Visit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  <a:hlinkClick r:id="rId2"/>
              </a:rPr>
              <a:t>www.edgementoring.com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Click on “Register” Link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To Apply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913" y="2343150"/>
            <a:ext cx="687228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04775"/>
            <a:ext cx="74771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 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Visit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  <a:hlinkClick r:id="rId2"/>
              </a:rPr>
              <a:t>www.edgementoring.com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Click on “Register” Link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To Apply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 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Visit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  <a:hlinkClick r:id="rId2"/>
              </a:rPr>
              <a:t>www.edgementoring.com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Click on “Register” Link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To Apply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38113"/>
            <a:ext cx="875347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38113"/>
            <a:ext cx="875347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 rot="8554941">
            <a:off x="1089020" y="3663749"/>
            <a:ext cx="3768591" cy="1600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 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Visit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  <a:hlinkClick r:id="rId2"/>
              </a:rPr>
              <a:t>www.edgementoring.com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Click on “Register” Link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To Apply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7519" y="152400"/>
            <a:ext cx="92790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12177385">
            <a:off x="3697067" y="4884957"/>
            <a:ext cx="2289708" cy="14487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 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Visit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  <a:hlinkClick r:id="rId2"/>
              </a:rPr>
              <a:t>www.edgementoring.com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Click on “Register” Link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To Apply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7519" y="152400"/>
            <a:ext cx="92790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10462965">
            <a:off x="3820082" y="4619188"/>
            <a:ext cx="2592236" cy="14487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384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-  </a:t>
            </a:r>
            <a:r>
              <a:rPr lang="en-US" sz="3100" dirty="0" smtClean="0">
                <a:solidFill>
                  <a:schemeClr val="tx1"/>
                </a:solidFill>
              </a:rPr>
              <a:t>First Group Started 2008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 -  3 Founding Members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 -  Group now has 10 members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-   T@W started “Emerging Leaders” Group 2010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-   2  additional groups started in last two months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History  of EDGE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Time: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Hours : 3- 4 hours/month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Financial: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$25 /month recommended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(scholarships available)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Investment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1448"/>
            <a:ext cx="91440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  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Mr. Clark Kellogg</a:t>
            </a: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NBA Great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NCAA All American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CBS NCAA Lead Basketball Analyst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 Indiana Pacers V.P. of Player Development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Power Of Mentoring</a:t>
            </a:r>
            <a:endParaRPr lang="en-US" sz="3600" dirty="0"/>
          </a:p>
        </p:txBody>
      </p:sp>
      <p:pic>
        <p:nvPicPr>
          <p:cNvPr id="1026" name="Picture 2" descr="C:\Users\ray\Pictures\Clar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438400"/>
            <a:ext cx="1828733" cy="16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915400" cy="167335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-  “Best of the Best”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-    Serious about their Christian walk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 -  Emerging Leader (last year or two of college to mid to late 20’s)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-   Business / Marketplace / Non – Profit Leaders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 -  Only looking for those who are very serious </a:t>
            </a:r>
            <a:r>
              <a:rPr lang="en-US" sz="2700" smtClean="0">
                <a:solidFill>
                  <a:schemeClr val="tx1"/>
                </a:solidFill>
              </a:rPr>
              <a:t>about their </a:t>
            </a:r>
            <a:r>
              <a:rPr lang="en-US" sz="2700" dirty="0" smtClean="0">
                <a:solidFill>
                  <a:schemeClr val="tx1"/>
                </a:solidFill>
              </a:rPr>
              <a:t>personal / professional / spiritual growth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-  Willing to invest time, effort, energy, financial resources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Mentee Profile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915400" cy="167335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-  “Best of the Best”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-    Serious about their Christian walk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 -  Proven Leader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-   Business / Marketplace / Non – Profit Leaders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 -  Only looking for those who are very serious about their personal / professional / spiritual growth and investing in  “next generation”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-  Willing to invest time, effort, energy, financial resources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Mentor Profile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 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Visit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  <a:hlinkClick r:id="rId2"/>
              </a:rPr>
              <a:t>www.edgementoring.com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Click on “Register” Link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91184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To Apply</a:t>
            </a:r>
          </a:p>
          <a:p>
            <a:pPr algn="ctr"/>
            <a:r>
              <a:rPr lang="en-US" sz="3600" dirty="0" smtClean="0"/>
              <a:t>www.edgementoring.com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2819400"/>
            <a:ext cx="7729537" cy="34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 rot="8554941">
            <a:off x="1466805" y="4779302"/>
            <a:ext cx="2458302" cy="8004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4144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-  Jeff Simmons &amp; Ray Hilbert met -2009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-  Began formulating partnership and   	transitioning EDGE under T@W umbrella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-  T@W  responsible for implementing model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History  of EDGE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4144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-  Non profit ministry founded in 1998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-  Focus : roundtable program for Christian 	business owners/executives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-  nearly 500 Members – 17 Chapters nationally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-  2012 goal : add 25-30 new Chapters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-  Grow to over 1,000 Members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Background of </a:t>
            </a:r>
            <a:r>
              <a:rPr lang="en-US" sz="3600" dirty="0" err="1" smtClean="0"/>
              <a:t>Truth@Work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4144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-  Excellent partnership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-  T@W  Members – serve as Mentors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-   T@W provides office / admin support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-  EDGE- young and emerging Christian Leaders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Truth@Work</a:t>
            </a:r>
            <a:r>
              <a:rPr lang="en-US" sz="3600" dirty="0" smtClean="0"/>
              <a:t> &amp; EDGE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Examples in 2011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600200" cy="107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00438" y="0"/>
            <a:ext cx="20002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7457" rIns="71415" bIns="856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Wild Goose Chase: Reclaim the Adventure of Pursuing G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1533525" cy="2381250"/>
          </a:xfrm>
          <a:prstGeom prst="rect">
            <a:avLst/>
          </a:prstGeom>
          <a:noFill/>
        </p:spPr>
      </p:pic>
      <p:pic>
        <p:nvPicPr>
          <p:cNvPr id="1028" name="Picture 4" descr="Principal Path (ISBN10: 0849920604; ISBN13: 9780849920608)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962400"/>
            <a:ext cx="2438398" cy="2438400"/>
          </a:xfrm>
          <a:prstGeom prst="rect">
            <a:avLst/>
          </a:prstGeom>
          <a:noFill/>
        </p:spPr>
      </p:pic>
      <p:pic>
        <p:nvPicPr>
          <p:cNvPr id="1034" name="Picture 10" descr="http://www.crazylovebook.com/images/crazylove_co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05200"/>
            <a:ext cx="2294020" cy="2971800"/>
          </a:xfrm>
          <a:prstGeom prst="rect">
            <a:avLst/>
          </a:prstGeom>
          <a:noFill/>
        </p:spPr>
      </p:pic>
      <p:pic>
        <p:nvPicPr>
          <p:cNvPr id="11" name="Picture 8" descr="http://t3.gstatic.com/images?q=tbn:Wxz_2fZKFfxGcM:http://www.mormonmemorabilia.com/images/Merchandise/Books/Bible-188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676400"/>
            <a:ext cx="1447800" cy="177939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858000" y="1752600"/>
            <a:ext cx="19812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Abiding &amp;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Abounding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200" y="5616714"/>
            <a:ext cx="18606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Attacking </a:t>
            </a:r>
          </a:p>
          <a:p>
            <a:pPr algn="ctr"/>
            <a:r>
              <a:rPr lang="en-US" sz="2000" b="1" dirty="0" smtClean="0">
                <a:ln/>
                <a:solidFill>
                  <a:schemeClr val="accent3"/>
                </a:solidFill>
              </a:rPr>
              <a:t>Sin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68125" y="1752600"/>
            <a:ext cx="1555234" cy="138499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Edge 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Member 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Sharing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630269"/>
            <a:ext cx="1981200" cy="64633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/>
                <a:solidFill>
                  <a:srgbClr val="0070C0"/>
                </a:solidFill>
                <a:effectLst/>
              </a:rPr>
              <a:t>3 </a:t>
            </a:r>
            <a:r>
              <a:rPr lang="en-US" b="1" dirty="0" smtClean="0">
                <a:ln/>
                <a:solidFill>
                  <a:srgbClr val="0070C0"/>
                </a:solidFill>
              </a:rPr>
              <a:t>L</a:t>
            </a:r>
            <a:r>
              <a:rPr lang="en-US" b="1" cap="none" spc="0" dirty="0" smtClean="0">
                <a:ln/>
                <a:solidFill>
                  <a:srgbClr val="0070C0"/>
                </a:solidFill>
                <a:effectLst/>
              </a:rPr>
              <a:t>eadership differentials</a:t>
            </a:r>
            <a:endParaRPr lang="en-US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0" y="3581400"/>
            <a:ext cx="1981200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/>
                <a:solidFill>
                  <a:srgbClr val="FFFF00"/>
                </a:solidFill>
                <a:effectLst/>
              </a:rPr>
              <a:t>Impact of Giving</a:t>
            </a:r>
            <a:endParaRPr lang="en-US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500438" y="0"/>
            <a:ext cx="20002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7457" rIns="71415" bIns="856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6" name="Picture 12" descr="The 4 Disciplines of Execution: The Secret to Getting Things Done, on Time, with Excellen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1676400"/>
            <a:ext cx="1371600" cy="1873771"/>
          </a:xfrm>
          <a:prstGeom prst="rect">
            <a:avLst/>
          </a:prstGeom>
          <a:noFill/>
        </p:spPr>
      </p:pic>
      <p:pic>
        <p:nvPicPr>
          <p:cNvPr id="1038" name="Picture 14" descr="http://ts2.mm.bing.net/images/thumbnail.aspx?q=1311223060193&amp;id=5fe7d649a7b4f59f7dfdc0af05fd5449&amp;url=http%3a%2f%2fwww.thedailybeast.com%2fcontent%2fdailybeast%2fvideos%2f2011%2f10%2f05%2fremembering-steve-jobs.im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4191000"/>
            <a:ext cx="1714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-  </a:t>
            </a:r>
            <a:r>
              <a:rPr lang="en-US" sz="2200" dirty="0" smtClean="0">
                <a:solidFill>
                  <a:schemeClr val="tx1"/>
                </a:solidFill>
              </a:rPr>
              <a:t>Romans 12:6-8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baseline="30000" dirty="0" smtClean="0">
                <a:solidFill>
                  <a:schemeClr val="tx1"/>
                </a:solidFill>
              </a:rPr>
              <a:t>6</a:t>
            </a:r>
            <a:r>
              <a:rPr lang="en-US" sz="2200" dirty="0" smtClean="0">
                <a:solidFill>
                  <a:schemeClr val="tx1"/>
                </a:solidFill>
              </a:rPr>
              <a:t> We have different gifts, according to the grace given to each of us. If your gift is prophesying, then prophesy in accordance with your</a:t>
            </a:r>
            <a:r>
              <a:rPr lang="en-US" sz="2200" baseline="30000" dirty="0" smtClean="0">
                <a:solidFill>
                  <a:schemeClr val="tx1"/>
                </a:solidFill>
              </a:rPr>
              <a:t>[</a:t>
            </a:r>
            <a:r>
              <a:rPr lang="en-US" sz="2200" baseline="30000" dirty="0" smtClean="0">
                <a:solidFill>
                  <a:schemeClr val="tx1"/>
                </a:solidFill>
                <a:hlinkClick r:id="rId2" action="ppaction://hlinkfile" tooltip="See footnote a"/>
              </a:rPr>
              <a:t>a</a:t>
            </a:r>
            <a:r>
              <a:rPr lang="en-US" sz="2200" baseline="30000" dirty="0" smtClean="0">
                <a:solidFill>
                  <a:schemeClr val="tx1"/>
                </a:solidFill>
              </a:rPr>
              <a:t>]</a:t>
            </a:r>
            <a:r>
              <a:rPr lang="en-US" sz="2200" dirty="0" smtClean="0">
                <a:solidFill>
                  <a:schemeClr val="tx1"/>
                </a:solidFill>
              </a:rPr>
              <a:t> faith; </a:t>
            </a:r>
            <a:r>
              <a:rPr lang="en-US" sz="2200" baseline="30000" dirty="0" smtClean="0">
                <a:solidFill>
                  <a:schemeClr val="tx1"/>
                </a:solidFill>
              </a:rPr>
              <a:t>7</a:t>
            </a:r>
            <a:r>
              <a:rPr lang="en-US" sz="2200" dirty="0" smtClean="0">
                <a:solidFill>
                  <a:schemeClr val="tx1"/>
                </a:solidFill>
              </a:rPr>
              <a:t> if it is serving, then serve; if it is teaching, then teach; </a:t>
            </a:r>
            <a:r>
              <a:rPr lang="en-US" sz="2200" baseline="30000" dirty="0" smtClean="0">
                <a:solidFill>
                  <a:schemeClr val="tx1"/>
                </a:solidFill>
              </a:rPr>
              <a:t>8</a:t>
            </a:r>
            <a:r>
              <a:rPr lang="en-US" sz="2200" dirty="0" smtClean="0">
                <a:solidFill>
                  <a:schemeClr val="tx1"/>
                </a:solidFill>
              </a:rPr>
              <a:t> if it is to encourage, then give encouragement; if it is giving, then give generously; if it is to lead,</a:t>
            </a:r>
            <a:r>
              <a:rPr lang="en-US" sz="2200" baseline="30000" dirty="0" smtClean="0">
                <a:solidFill>
                  <a:schemeClr val="tx1"/>
                </a:solidFill>
              </a:rPr>
              <a:t>[</a:t>
            </a:r>
            <a:r>
              <a:rPr lang="en-US" sz="2200" baseline="30000" dirty="0" smtClean="0">
                <a:solidFill>
                  <a:schemeClr val="tx1"/>
                </a:solidFill>
                <a:hlinkClick r:id="rId3" action="ppaction://hlinkfile" tooltip="See footnote b"/>
              </a:rPr>
              <a:t>b</a:t>
            </a:r>
            <a:r>
              <a:rPr lang="en-US" sz="2200" baseline="30000" dirty="0" smtClean="0">
                <a:solidFill>
                  <a:schemeClr val="tx1"/>
                </a:solidFill>
              </a:rPr>
              <a:t>]</a:t>
            </a:r>
            <a:r>
              <a:rPr lang="en-US" sz="2200" dirty="0" smtClean="0">
                <a:solidFill>
                  <a:schemeClr val="tx1"/>
                </a:solidFill>
              </a:rPr>
              <a:t> do it diligently; if it is to show mercy, do it cheerfully</a:t>
            </a:r>
            <a:r>
              <a:rPr lang="en-US" sz="2200" smtClean="0">
                <a:solidFill>
                  <a:schemeClr val="tx1"/>
                </a:solidFill>
              </a:rPr>
              <a:t>.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-  2 Timothy 2:2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baseline="300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 And the things you have heard me say in the presence of many witnesses entrust to reliable people who will also be qualified to teach others.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Proverbs 27:17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baseline="30000" dirty="0" smtClean="0">
                <a:solidFill>
                  <a:schemeClr val="tx1"/>
                </a:solidFill>
              </a:rPr>
              <a:t>17</a:t>
            </a:r>
            <a:r>
              <a:rPr lang="en-US" sz="2200" dirty="0" smtClean="0">
                <a:solidFill>
                  <a:schemeClr val="tx1"/>
                </a:solidFill>
              </a:rPr>
              <a:t> As iron sharpens iron, 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so one person sharpens another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 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- Meeting Format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- Program </a:t>
            </a:r>
            <a:r>
              <a:rPr lang="en-US" sz="4000" dirty="0" err="1" smtClean="0">
                <a:solidFill>
                  <a:schemeClr val="tx1"/>
                </a:solidFill>
              </a:rPr>
              <a:t>Currriculum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- How To Apply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Ray Hilbert- CEO </a:t>
            </a:r>
            <a:r>
              <a:rPr lang="en-US" sz="4400" dirty="0" err="1" smtClean="0">
                <a:solidFill>
                  <a:schemeClr val="tx1"/>
                </a:solidFill>
              </a:rPr>
              <a:t>Truth@Work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Overview of EDGE Site / Model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  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- “Turn Key” Model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- Website  Review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- Meeting Format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Ray Hilbert- CEO </a:t>
            </a:r>
            <a:r>
              <a:rPr lang="en-US" sz="4400" dirty="0" err="1" smtClean="0">
                <a:solidFill>
                  <a:schemeClr val="tx1"/>
                </a:solidFill>
              </a:rPr>
              <a:t>Truth@Work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95984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MENTOR Opportunity</a:t>
            </a:r>
          </a:p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667</TotalTime>
  <Words>156</Words>
  <Application>Microsoft Office PowerPoint</Application>
  <PresentationFormat>On-screen Show (4:3)</PresentationFormat>
  <Paragraphs>56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 - EDGE – why EDGE?, what is it?,  &amp; a few examples    - EDGE – the model, the tools, the value     -The “Power of Mentoring”    -  Personal impact from EDGE &amp; Next steps    </vt:lpstr>
      <vt:lpstr> -  First Group Started 2008   -  3 Founding Members   -  Group now has 10 members  -   T@W started “Emerging Leaders” Group 2010  -   2  additional groups started in last two months</vt:lpstr>
      <vt:lpstr> -  Jeff Simmons &amp; Ray Hilbert met -2009   -  Began formulating partnership and    transitioning EDGE under T@W umbrella   -  T@W  responsible for implementing model  </vt:lpstr>
      <vt:lpstr> -  Non profit ministry founded in 1998   -  Focus : roundtable program for Christian  business owners/executives   -  nearly 500 Members – 17 Chapters nationally  -  2012 goal : add 25-30 new Chapters -  Grow to over 1,000 Members  </vt:lpstr>
      <vt:lpstr> -  Excellent partnership   -  T@W  Members – serve as Mentors  -   T@W provides office / admin support   -  EDGE- young and emerging Christian Leaders    </vt:lpstr>
      <vt:lpstr>EDGE Examples in 2011</vt:lpstr>
      <vt:lpstr> -  Romans 12:6-8  6 We have different gifts, according to the grace given to each of us. If your gift is prophesying, then prophesy in accordance with your[a] faith; 7 if it is serving, then serve; if it is teaching, then teach; 8 if it is to encourage, then give encouragement; if it is giving, then give generously; if it is to lead,[b] do it diligently; if it is to show mercy, do it cheerfully.   -  2 Timothy 2:2 2 And the things you have heard me say in the presence of many witnesses entrust to reliable people who will also be qualified to teach others.   Proverbs 27:17  17 As iron sharpens iron,  so one person sharpens another      </vt:lpstr>
      <vt:lpstr>     - Meeting Format - Program Currriculum - How To Apply     Ray Hilbert- CEO Truth@Work    </vt:lpstr>
      <vt:lpstr>     - “Turn Key” Model  - Website  Review  - Meeting Format      Ray Hilbert- CEO Truth@Work    </vt:lpstr>
      <vt:lpstr>      -Paired with emerging leaders who are called/committed to become godly leaders -A chance to "give back" part of the blessings God has given you and share what you have learned  -  A "turn key" system complete with content, curriculum, and a state of the art technology platform   -  Learn from young leaders what you need to know to remain relevant as a leader today  -  A group of your peers from across the country to share in this life changing experience   -  Exposure to some of the most cutting edge leadership concepts and materials available today  -  Personal/Professional/Spiritual "Life Integration“  -  A growing network for personal &amp; professional connection       Ray Hilbert- CEO Truth@Work    </vt:lpstr>
      <vt:lpstr>     -  Building Into Next Generation - Sharing Your Experiences / Insights  - “Turn Key Model  www.edgementoring.com       Ray Hilbert- CEO Truth@Work    </vt:lpstr>
      <vt:lpstr>     -  Building Into Next Generation - Sharing Your Experiences / Insights  - “Turn Key Model  www.edgementoring.com       Ray Hilbert- CEO Truth@Work    </vt:lpstr>
      <vt:lpstr>      </vt:lpstr>
      <vt:lpstr>    Visit  www.edgementoring.com   Click on “Register” Link      </vt:lpstr>
      <vt:lpstr>    Visit  www.edgementoring.com   Click on “Register” Link      </vt:lpstr>
      <vt:lpstr>    Visit  www.edgementoring.com   Click on “Register” Link      </vt:lpstr>
      <vt:lpstr>    Visit  www.edgementoring.com   Click on “Register” Link      </vt:lpstr>
      <vt:lpstr>    Visit  www.edgementoring.com   Click on “Register” Link      </vt:lpstr>
      <vt:lpstr>    Visit  www.edgementoring.com   Click on “Register” Link      </vt:lpstr>
      <vt:lpstr>Time:  Hours : 3- 4 hours/month  Financial:  $25 /month recommended (scholarships available)        </vt:lpstr>
      <vt:lpstr>     Mr. Clark Kellogg   NBA Great  NCAA All American  CBS NCAA Lead Basketball Analyst   Indiana Pacers V.P. of Player Development    </vt:lpstr>
      <vt:lpstr> -  “Best of the Best”  -    Serious about their Christian walk   -  Emerging Leader (last year or two of college to mid to late 20’s)  -   Business / Marketplace / Non – Profit Leaders   -  Only looking for those who are very serious about their personal / professional / spiritual growth  -  Willing to invest time, effort, energy, financial resources     </vt:lpstr>
      <vt:lpstr> -  “Best of the Best”  -    Serious about their Christian walk   -  Proven Leader  -   Business / Marketplace / Non – Profit Leaders   -  Only looking for those who are very serious about their personal / professional / spiritual growth and investing in  “next generation”  -  Willing to invest time, effort, energy, financial resources     </vt:lpstr>
      <vt:lpstr>    Visit  www.edgementoring.com   Click on “Register” Link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Tonight’s  “Hosts” Jeff Simmons- CEO Elanco Ray Hilbert – CEO Truth@Work Beau Williamson- EDGE Mentee Dave Neff- EDGE Mentee   Special Guest: Clark Kellogg – CBS Basketball Analyst / Indiana Pacers V.P. Player Development</dc:title>
  <dc:creator>ray</dc:creator>
  <cp:lastModifiedBy>ray</cp:lastModifiedBy>
  <cp:revision>9</cp:revision>
  <dcterms:created xsi:type="dcterms:W3CDTF">2011-11-07T02:07:24Z</dcterms:created>
  <dcterms:modified xsi:type="dcterms:W3CDTF">2011-11-15T15:26:47Z</dcterms:modified>
</cp:coreProperties>
</file>